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9" r:id="rId3"/>
    <p:sldId id="257" r:id="rId4"/>
    <p:sldId id="266" r:id="rId5"/>
    <p:sldId id="267" r:id="rId6"/>
    <p:sldId id="268" r:id="rId7"/>
    <p:sldId id="271" r:id="rId8"/>
    <p:sldId id="272" r:id="rId9"/>
    <p:sldId id="273" r:id="rId10"/>
    <p:sldId id="274" r:id="rId11"/>
    <p:sldId id="275" r:id="rId12"/>
    <p:sldId id="276" r:id="rId13"/>
    <p:sldId id="27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21"/>
    <p:restoredTop sz="94631"/>
  </p:normalViewPr>
  <p:slideViewPr>
    <p:cSldViewPr snapToGrid="0">
      <p:cViewPr varScale="1">
        <p:scale>
          <a:sx n="258" d="100"/>
          <a:sy n="258" d="100"/>
        </p:scale>
        <p:origin x="12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81966-5C67-2140-B640-8310BE5C9293}" type="datetimeFigureOut">
              <a:rPr kumimoji="1" lang="zh-CN" altLang="en-US" smtClean="0"/>
              <a:t>2023/5/14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57472-8461-DC47-B3FF-8EC3D16EF31F}" type="slidenum">
              <a:rPr kumimoji="1" lang="zh-CN" altLang="en-US" smtClean="0"/>
              <a:t>‹#›</a:t>
            </a:fld>
            <a:endParaRPr kumimoji="1" lang="zh-CN" altLang="en-US"/>
          </a:p>
        </p:txBody>
      </p:sp>
    </p:spTree>
    <p:extLst>
      <p:ext uri="{BB962C8B-B14F-4D97-AF65-F5344CB8AC3E}">
        <p14:creationId xmlns:p14="http://schemas.microsoft.com/office/powerpoint/2010/main" val="4177116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u="none" strike="noStrike" dirty="0">
                <a:solidFill>
                  <a:srgbClr val="D1D5DB"/>
                </a:solidFill>
                <a:effectLst/>
                <a:latin typeface="Söhne"/>
              </a:rPr>
              <a:t>计算并绘制</a:t>
            </a:r>
            <a:r>
              <a:rPr lang="en" altLang="zh-CN" b="0" i="0" u="none" strike="noStrike" dirty="0">
                <a:solidFill>
                  <a:srgbClr val="D1D5DB"/>
                </a:solidFill>
                <a:effectLst/>
                <a:latin typeface="Söhne"/>
              </a:rPr>
              <a:t>ACF</a:t>
            </a:r>
            <a:r>
              <a:rPr lang="zh-CN" altLang="en-US" b="0" i="0" u="none" strike="noStrike" dirty="0">
                <a:solidFill>
                  <a:srgbClr val="D1D5DB"/>
                </a:solidFill>
                <a:effectLst/>
                <a:latin typeface="Söhne"/>
              </a:rPr>
              <a:t>和</a:t>
            </a:r>
            <a:r>
              <a:rPr lang="en" altLang="zh-CN" b="0" i="0" u="none" strike="noStrike" dirty="0">
                <a:solidFill>
                  <a:srgbClr val="D1D5DB"/>
                </a:solidFill>
                <a:effectLst/>
                <a:latin typeface="Söhne"/>
              </a:rPr>
              <a:t>PACF</a:t>
            </a:r>
            <a:r>
              <a:rPr lang="zh-CN" altLang="en" b="0" i="0" u="none" strike="noStrike" dirty="0">
                <a:solidFill>
                  <a:srgbClr val="D1D5DB"/>
                </a:solidFill>
                <a:effectLst/>
                <a:latin typeface="Söhne"/>
              </a:rPr>
              <a:t>。</a:t>
            </a:r>
          </a:p>
          <a:p>
            <a:pPr algn="l">
              <a:buFont typeface="+mj-lt"/>
              <a:buAutoNum type="arabicPeriod"/>
            </a:pPr>
            <a:r>
              <a:rPr lang="zh-CN" altLang="en-US" b="0" i="0" u="none" strike="noStrike" dirty="0">
                <a:solidFill>
                  <a:srgbClr val="D1D5DB"/>
                </a:solidFill>
                <a:effectLst/>
                <a:latin typeface="Söhne"/>
              </a:rPr>
              <a:t>查看</a:t>
            </a:r>
            <a:r>
              <a:rPr lang="en" altLang="zh-CN" b="0" i="0" u="none" strike="noStrike" dirty="0">
                <a:solidFill>
                  <a:srgbClr val="D1D5DB"/>
                </a:solidFill>
                <a:effectLst/>
                <a:latin typeface="Söhne"/>
              </a:rPr>
              <a:t>ACF</a:t>
            </a:r>
            <a:r>
              <a:rPr lang="zh-CN" altLang="en-US" b="0" i="0" u="none" strike="noStrike" dirty="0">
                <a:solidFill>
                  <a:srgbClr val="D1D5DB"/>
                </a:solidFill>
                <a:effectLst/>
                <a:latin typeface="Söhne"/>
              </a:rPr>
              <a:t>图，找出哪些滞后（</a:t>
            </a:r>
            <a:r>
              <a:rPr lang="en" altLang="zh-CN" b="0" i="0" u="none" strike="noStrike" dirty="0">
                <a:solidFill>
                  <a:srgbClr val="D1D5DB"/>
                </a:solidFill>
                <a:effectLst/>
                <a:latin typeface="Söhne"/>
              </a:rPr>
              <a:t>lag</a:t>
            </a:r>
            <a:r>
              <a:rPr lang="zh-CN" altLang="en" b="0" i="0" u="none" strike="noStrike" dirty="0">
                <a:solidFill>
                  <a:srgbClr val="D1D5DB"/>
                </a:solidFill>
                <a:effectLst/>
                <a:latin typeface="Söhne"/>
              </a:rPr>
              <a:t>）</a:t>
            </a:r>
            <a:r>
              <a:rPr lang="zh-CN" altLang="en-US" b="0" i="0" u="none" strike="noStrike" dirty="0">
                <a:solidFill>
                  <a:srgbClr val="D1D5DB"/>
                </a:solidFill>
                <a:effectLst/>
                <a:latin typeface="Söhne"/>
              </a:rPr>
              <a:t>的自相关系数是显著的。如果你看到每隔特定数量的滞后，自相关系数就变得显著，那么这个数量可能就是周期。</a:t>
            </a:r>
          </a:p>
          <a:p>
            <a:pPr algn="l">
              <a:buFont typeface="+mj-lt"/>
              <a:buAutoNum type="arabicPeriod"/>
            </a:pPr>
            <a:r>
              <a:rPr lang="zh-CN" altLang="en-US" b="0" i="0" u="none" strike="noStrike" dirty="0">
                <a:solidFill>
                  <a:srgbClr val="D1D5DB"/>
                </a:solidFill>
                <a:effectLst/>
                <a:latin typeface="Söhne"/>
              </a:rPr>
              <a:t>你也可以查看</a:t>
            </a:r>
            <a:r>
              <a:rPr lang="en" altLang="zh-CN" b="0" i="0" u="none" strike="noStrike" dirty="0">
                <a:solidFill>
                  <a:srgbClr val="D1D5DB"/>
                </a:solidFill>
                <a:effectLst/>
                <a:latin typeface="Söhne"/>
              </a:rPr>
              <a:t>PACF</a:t>
            </a:r>
            <a:r>
              <a:rPr lang="zh-CN" altLang="en-US" b="0" i="0" u="none" strike="noStrike" dirty="0">
                <a:solidFill>
                  <a:srgbClr val="D1D5DB"/>
                </a:solidFill>
                <a:effectLst/>
                <a:latin typeface="Söhne"/>
              </a:rPr>
              <a:t>图来确认这个周期。在</a:t>
            </a:r>
            <a:r>
              <a:rPr lang="en" altLang="zh-CN" b="0" i="0" u="none" strike="noStrike" dirty="0">
                <a:solidFill>
                  <a:srgbClr val="D1D5DB"/>
                </a:solidFill>
                <a:effectLst/>
                <a:latin typeface="Söhne"/>
              </a:rPr>
              <a:t>PACF</a:t>
            </a:r>
            <a:r>
              <a:rPr lang="zh-CN" altLang="en-US" b="0" i="0" u="none" strike="noStrike" dirty="0">
                <a:solidFill>
                  <a:srgbClr val="D1D5DB"/>
                </a:solidFill>
                <a:effectLst/>
                <a:latin typeface="Söhne"/>
              </a:rPr>
              <a:t>图中，你应该期望看到在周期的滞后处有显著的部分自相关系数。</a:t>
            </a:r>
          </a:p>
          <a:p>
            <a:pPr algn="l">
              <a:buFont typeface="+mj-lt"/>
              <a:buAutoNum type="arabicPeriod"/>
            </a:pPr>
            <a:r>
              <a:rPr lang="zh-CN" altLang="en-US" b="0" i="0" u="none" strike="noStrike" dirty="0">
                <a:solidFill>
                  <a:srgbClr val="D1D5DB"/>
                </a:solidFill>
                <a:effectLst/>
                <a:latin typeface="Söhne"/>
              </a:rPr>
              <a:t>最后，你可以尝试在你的模型中使用这个周期，看看模型的性能是否有所改善。</a:t>
            </a:r>
          </a:p>
          <a:p>
            <a:endParaRPr kumimoji="1" lang="zh-CN" altLang="en-US" dirty="0"/>
          </a:p>
        </p:txBody>
      </p:sp>
      <p:sp>
        <p:nvSpPr>
          <p:cNvPr id="4" name="灯片编号占位符 3"/>
          <p:cNvSpPr>
            <a:spLocks noGrp="1"/>
          </p:cNvSpPr>
          <p:nvPr>
            <p:ph type="sldNum" sz="quarter" idx="5"/>
          </p:nvPr>
        </p:nvSpPr>
        <p:spPr/>
        <p:txBody>
          <a:bodyPr/>
          <a:lstStyle/>
          <a:p>
            <a:fld id="{26A57472-8461-DC47-B3FF-8EC3D16EF31F}" type="slidenum">
              <a:rPr kumimoji="1" lang="zh-CN" altLang="en-US" smtClean="0"/>
              <a:t>9</a:t>
            </a:fld>
            <a:endParaRPr kumimoji="1" lang="zh-CN" altLang="en-US"/>
          </a:p>
        </p:txBody>
      </p:sp>
    </p:spTree>
    <p:extLst>
      <p:ext uri="{BB962C8B-B14F-4D97-AF65-F5344CB8AC3E}">
        <p14:creationId xmlns:p14="http://schemas.microsoft.com/office/powerpoint/2010/main" val="258610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3420A-9903-0AFD-A7FE-BEE65C188E9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193EF98-4CD2-7C52-8C5E-61974BE9A9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DBC32CE-6C64-F267-CEC4-6BE6A6CD0423}"/>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5" name="页脚占位符 4">
            <a:extLst>
              <a:ext uri="{FF2B5EF4-FFF2-40B4-BE49-F238E27FC236}">
                <a16:creationId xmlns:a16="http://schemas.microsoft.com/office/drawing/2014/main" id="{55858191-5528-00DB-0939-2588BEAF03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915B973-5241-3B19-82D7-5C3FABBC5DDD}"/>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400360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D0FEE-1EB2-A638-E6E8-D795A2B753D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2E80FDB-0937-E815-7933-7AC33E70A32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1EF23F2-0066-C8F8-BE51-4FA47D106187}"/>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5" name="页脚占位符 4">
            <a:extLst>
              <a:ext uri="{FF2B5EF4-FFF2-40B4-BE49-F238E27FC236}">
                <a16:creationId xmlns:a16="http://schemas.microsoft.com/office/drawing/2014/main" id="{42D67894-C3C5-8108-51CE-9D6494B1C4E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69CC9A2-383F-53DD-905F-A6620B896558}"/>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2737865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ED2764-FE4F-EC34-7C2E-D9A9884DE99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2D0FB61-0153-CDC6-89A6-87CF47DED8D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0F8B908-B1B3-5F45-4047-39F330E83EB0}"/>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5" name="页脚占位符 4">
            <a:extLst>
              <a:ext uri="{FF2B5EF4-FFF2-40B4-BE49-F238E27FC236}">
                <a16:creationId xmlns:a16="http://schemas.microsoft.com/office/drawing/2014/main" id="{BA9119B6-8D46-3DAD-8760-2C1BE71299E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13CC484-B575-9E10-F258-5219A9CCCE9B}"/>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3196561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5E810-E006-8E35-97B7-302EFA59869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49D6F70-3051-2199-4EA5-EEF3102CBB2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F9D66B6-3D24-3A5A-1F00-0CF119A0C2AB}"/>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5" name="页脚占位符 4">
            <a:extLst>
              <a:ext uri="{FF2B5EF4-FFF2-40B4-BE49-F238E27FC236}">
                <a16:creationId xmlns:a16="http://schemas.microsoft.com/office/drawing/2014/main" id="{34E4494B-00C0-D129-4909-30230F117A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03893E0-623C-17D2-506F-FC3998A8A19B}"/>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3808111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DE53D-5C55-F33B-4E18-5CF3511E600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ECDC3B2-F863-E7F9-FB14-56F9A189C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BB67489-9437-591C-3505-121C2A3DA5D6}"/>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5" name="页脚占位符 4">
            <a:extLst>
              <a:ext uri="{FF2B5EF4-FFF2-40B4-BE49-F238E27FC236}">
                <a16:creationId xmlns:a16="http://schemas.microsoft.com/office/drawing/2014/main" id="{1F7690FD-314B-4434-356F-B5E2DF4EF00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BDFA67A-4AEA-3FF2-4335-3CEE4642DFDF}"/>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228665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7F3A5-38DA-2794-6F58-EE82A94F3EB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A36E7A1-2412-4CA6-6DE0-FF31AFF2A57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FB794E8-03D2-4398-5B0B-E2EE3627F16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2B27553-9403-441E-FE7A-F440514CAE34}"/>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6" name="页脚占位符 5">
            <a:extLst>
              <a:ext uri="{FF2B5EF4-FFF2-40B4-BE49-F238E27FC236}">
                <a16:creationId xmlns:a16="http://schemas.microsoft.com/office/drawing/2014/main" id="{832F0A1E-148E-DE8C-79B4-558FA04D38F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577ADF8-B976-D9FD-F191-124842BCB172}"/>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75287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8E4A7-5312-6C03-1F9D-6BACFBB0472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F2CD8E5-872D-056D-686D-571C4DC58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450BB48-37C4-AFF1-000B-E6C12116106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54508EE-50F6-ED2C-BB48-3D377F014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057804D-C4E7-83DB-7D5F-8C285DBD22E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A165F3B-346C-648F-C542-2C1E86CF60B3}"/>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8" name="页脚占位符 7">
            <a:extLst>
              <a:ext uri="{FF2B5EF4-FFF2-40B4-BE49-F238E27FC236}">
                <a16:creationId xmlns:a16="http://schemas.microsoft.com/office/drawing/2014/main" id="{6803371E-B047-5B62-EDA0-3B81C6297EE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359D184-AAB8-67FD-70CC-2DE19D7CE152}"/>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346077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4B4EB-B51F-5194-C65B-A9AFD12566D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03B11DE-7F47-C94C-7EF5-8DC6BA2A9EC7}"/>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4" name="页脚占位符 3">
            <a:extLst>
              <a:ext uri="{FF2B5EF4-FFF2-40B4-BE49-F238E27FC236}">
                <a16:creationId xmlns:a16="http://schemas.microsoft.com/office/drawing/2014/main" id="{23BFEFDC-2808-61B0-D091-F5203C56A6B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1103674-E1D7-F8F7-015E-E221D54C92E1}"/>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3564356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A88151-3915-2474-C597-BEEC74B9914A}"/>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3" name="页脚占位符 2">
            <a:extLst>
              <a:ext uri="{FF2B5EF4-FFF2-40B4-BE49-F238E27FC236}">
                <a16:creationId xmlns:a16="http://schemas.microsoft.com/office/drawing/2014/main" id="{2EB5BB82-3745-D5A5-B1BD-46791668D46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B014BBB-7929-641F-95C9-E16EACC3D08F}"/>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2657127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25AA5E-D7D1-6EB4-34F7-A1CEDC40B1C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FCB750A-8ABE-B52D-8844-E75555597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6EADFCB-B8F6-5F8C-7EA5-C5FC3F4AA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C4F2AE9-AF70-1DE8-7612-A17107A4547B}"/>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6" name="页脚占位符 5">
            <a:extLst>
              <a:ext uri="{FF2B5EF4-FFF2-40B4-BE49-F238E27FC236}">
                <a16:creationId xmlns:a16="http://schemas.microsoft.com/office/drawing/2014/main" id="{D41336F4-9614-3152-D3EA-5D475963377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3C1CFD4-F241-7ADE-D12F-4DFBCEAACB12}"/>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377918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480FA-A013-0621-C35A-78B686F5073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FD752F4-05CA-9700-05C8-6D7789B9B0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C65321-FF55-1FB1-2995-7928C8A92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2DE09D0-0C34-60A9-E0AE-39E204ACCA2C}"/>
              </a:ext>
            </a:extLst>
          </p:cNvPr>
          <p:cNvSpPr>
            <a:spLocks noGrp="1"/>
          </p:cNvSpPr>
          <p:nvPr>
            <p:ph type="dt" sz="half" idx="10"/>
          </p:nvPr>
        </p:nvSpPr>
        <p:spPr/>
        <p:txBody>
          <a:bodyPr/>
          <a:lstStyle/>
          <a:p>
            <a:fld id="{14EE3B47-9BAF-844A-ABB4-FF99282D3C4F}" type="datetimeFigureOut">
              <a:rPr kumimoji="1" lang="zh-CN" altLang="en-US" smtClean="0"/>
              <a:t>2023/5/14</a:t>
            </a:fld>
            <a:endParaRPr kumimoji="1" lang="zh-CN" altLang="en-US"/>
          </a:p>
        </p:txBody>
      </p:sp>
      <p:sp>
        <p:nvSpPr>
          <p:cNvPr id="6" name="页脚占位符 5">
            <a:extLst>
              <a:ext uri="{FF2B5EF4-FFF2-40B4-BE49-F238E27FC236}">
                <a16:creationId xmlns:a16="http://schemas.microsoft.com/office/drawing/2014/main" id="{E6B5DBDA-6928-246B-4BDB-90C0FD367A7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5434539-B7F1-DEA5-16CD-11072BDBB35C}"/>
              </a:ext>
            </a:extLst>
          </p:cNvPr>
          <p:cNvSpPr>
            <a:spLocks noGrp="1"/>
          </p:cNvSpPr>
          <p:nvPr>
            <p:ph type="sldNum" sz="quarter" idx="12"/>
          </p:nvPr>
        </p:nvSpPr>
        <p:spPr/>
        <p:txBody>
          <a:body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3307975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03DC556-612C-5034-2A14-C1E89E5D5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1F607B3-082D-854C-E259-FCB9C965D2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572B321-AFF9-960B-6EC7-E56C4C2BE5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E3B47-9BAF-844A-ABB4-FF99282D3C4F}" type="datetimeFigureOut">
              <a:rPr kumimoji="1" lang="zh-CN" altLang="en-US" smtClean="0"/>
              <a:t>2023/5/14</a:t>
            </a:fld>
            <a:endParaRPr kumimoji="1" lang="zh-CN" altLang="en-US"/>
          </a:p>
        </p:txBody>
      </p:sp>
      <p:sp>
        <p:nvSpPr>
          <p:cNvPr id="5" name="页脚占位符 4">
            <a:extLst>
              <a:ext uri="{FF2B5EF4-FFF2-40B4-BE49-F238E27FC236}">
                <a16:creationId xmlns:a16="http://schemas.microsoft.com/office/drawing/2014/main" id="{C2917C51-A67C-A482-14E3-453E89FA65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19CE557-914B-FFFE-574A-888FD2AEE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67D32-6FC2-6D48-B39A-4C1977531E07}" type="slidenum">
              <a:rPr kumimoji="1" lang="zh-CN" altLang="en-US" smtClean="0"/>
              <a:t>‹#›</a:t>
            </a:fld>
            <a:endParaRPr kumimoji="1" lang="zh-CN" altLang="en-US"/>
          </a:p>
        </p:txBody>
      </p:sp>
    </p:spTree>
    <p:extLst>
      <p:ext uri="{BB962C8B-B14F-4D97-AF65-F5344CB8AC3E}">
        <p14:creationId xmlns:p14="http://schemas.microsoft.com/office/powerpoint/2010/main" val="753861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7D330-0182-0AAC-2388-B2672404DDA7}"/>
              </a:ext>
            </a:extLst>
          </p:cNvPr>
          <p:cNvSpPr>
            <a:spLocks noGrp="1"/>
          </p:cNvSpPr>
          <p:nvPr>
            <p:ph type="ctrTitle"/>
          </p:nvPr>
        </p:nvSpPr>
        <p:spPr/>
        <p:txBody>
          <a:bodyPr/>
          <a:lstStyle/>
          <a:p>
            <a:r>
              <a:rPr kumimoji="1" lang="zh-CN" altLang="en-US" dirty="0"/>
              <a:t>第</a:t>
            </a:r>
            <a:r>
              <a:rPr kumimoji="1" lang="en-US" altLang="zh-CN" dirty="0"/>
              <a:t>17</a:t>
            </a:r>
            <a:r>
              <a:rPr kumimoji="1" lang="zh-CN" altLang="en-US" dirty="0"/>
              <a:t>次作业讲评</a:t>
            </a:r>
          </a:p>
        </p:txBody>
      </p:sp>
      <p:sp>
        <p:nvSpPr>
          <p:cNvPr id="3" name="副标题 2">
            <a:extLst>
              <a:ext uri="{FF2B5EF4-FFF2-40B4-BE49-F238E27FC236}">
                <a16:creationId xmlns:a16="http://schemas.microsoft.com/office/drawing/2014/main" id="{D36FA29E-6686-31A0-2045-C5DE829A3A42}"/>
              </a:ext>
            </a:extLst>
          </p:cNvPr>
          <p:cNvSpPr>
            <a:spLocks noGrp="1"/>
          </p:cNvSpPr>
          <p:nvPr>
            <p:ph type="subTitle" idx="1"/>
          </p:nvPr>
        </p:nvSpPr>
        <p:spPr>
          <a:xfrm>
            <a:off x="1524000" y="4884234"/>
            <a:ext cx="9144000" cy="373566"/>
          </a:xfrm>
        </p:spPr>
        <p:txBody>
          <a:bodyPr>
            <a:normAutofit fontScale="92500" lnSpcReduction="10000"/>
          </a:bodyPr>
          <a:lstStyle/>
          <a:p>
            <a:r>
              <a:rPr kumimoji="1" lang="zh-CN" altLang="en-US" dirty="0"/>
              <a:t>杨礼铭、陈滨琪</a:t>
            </a:r>
          </a:p>
        </p:txBody>
      </p:sp>
    </p:spTree>
    <p:extLst>
      <p:ext uri="{BB962C8B-B14F-4D97-AF65-F5344CB8AC3E}">
        <p14:creationId xmlns:p14="http://schemas.microsoft.com/office/powerpoint/2010/main" val="2218938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A175-863C-4EB8-C750-379904D6F46F}"/>
              </a:ext>
            </a:extLst>
          </p:cNvPr>
          <p:cNvSpPr>
            <a:spLocks noGrp="1"/>
          </p:cNvSpPr>
          <p:nvPr>
            <p:ph type="title"/>
          </p:nvPr>
        </p:nvSpPr>
        <p:spPr/>
        <p:txBody>
          <a:bodyPr/>
          <a:lstStyle/>
          <a:p>
            <a:r>
              <a:rPr kumimoji="1" lang="en-US" altLang="zh-CN" dirty="0"/>
              <a:t>HW2</a:t>
            </a:r>
            <a:r>
              <a:rPr kumimoji="1" lang="zh-CN" altLang="en-US" dirty="0"/>
              <a:t> 时间序列分析 </a:t>
            </a:r>
          </a:p>
        </p:txBody>
      </p:sp>
      <p:sp>
        <p:nvSpPr>
          <p:cNvPr id="3" name="内容占位符 2">
            <a:extLst>
              <a:ext uri="{FF2B5EF4-FFF2-40B4-BE49-F238E27FC236}">
                <a16:creationId xmlns:a16="http://schemas.microsoft.com/office/drawing/2014/main" id="{D14FF740-452C-8147-B34D-8018954AD846}"/>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6C2F127-693C-FA50-37CD-EF59B994D89C}"/>
              </a:ext>
            </a:extLst>
          </p:cNvPr>
          <p:cNvPicPr>
            <a:picLocks noChangeAspect="1"/>
          </p:cNvPicPr>
          <p:nvPr/>
        </p:nvPicPr>
        <p:blipFill>
          <a:blip r:embed="rId2"/>
          <a:stretch>
            <a:fillRect/>
          </a:stretch>
        </p:blipFill>
        <p:spPr>
          <a:xfrm>
            <a:off x="576477" y="1690688"/>
            <a:ext cx="11039045" cy="1032741"/>
          </a:xfrm>
          <a:prstGeom prst="rect">
            <a:avLst/>
          </a:prstGeom>
        </p:spPr>
      </p:pic>
      <p:pic>
        <p:nvPicPr>
          <p:cNvPr id="5" name="图片 4">
            <a:extLst>
              <a:ext uri="{FF2B5EF4-FFF2-40B4-BE49-F238E27FC236}">
                <a16:creationId xmlns:a16="http://schemas.microsoft.com/office/drawing/2014/main" id="{FFCB286F-7914-5164-7AB1-FADB67E225F7}"/>
              </a:ext>
            </a:extLst>
          </p:cNvPr>
          <p:cNvPicPr>
            <a:picLocks noChangeAspect="1"/>
          </p:cNvPicPr>
          <p:nvPr/>
        </p:nvPicPr>
        <p:blipFill>
          <a:blip r:embed="rId3"/>
          <a:stretch>
            <a:fillRect/>
          </a:stretch>
        </p:blipFill>
        <p:spPr>
          <a:xfrm>
            <a:off x="576477" y="3226040"/>
            <a:ext cx="4191000" cy="2857500"/>
          </a:xfrm>
          <a:prstGeom prst="rect">
            <a:avLst/>
          </a:prstGeom>
        </p:spPr>
      </p:pic>
      <p:pic>
        <p:nvPicPr>
          <p:cNvPr id="6" name="图片 5">
            <a:extLst>
              <a:ext uri="{FF2B5EF4-FFF2-40B4-BE49-F238E27FC236}">
                <a16:creationId xmlns:a16="http://schemas.microsoft.com/office/drawing/2014/main" id="{216F201C-BF9C-DBC5-D1B9-3182EDF81E34}"/>
              </a:ext>
            </a:extLst>
          </p:cNvPr>
          <p:cNvPicPr>
            <a:picLocks noChangeAspect="1"/>
          </p:cNvPicPr>
          <p:nvPr/>
        </p:nvPicPr>
        <p:blipFill>
          <a:blip r:embed="rId4"/>
          <a:stretch>
            <a:fillRect/>
          </a:stretch>
        </p:blipFill>
        <p:spPr>
          <a:xfrm>
            <a:off x="6648347" y="3226040"/>
            <a:ext cx="4158770" cy="3096684"/>
          </a:xfrm>
          <a:prstGeom prst="rect">
            <a:avLst/>
          </a:prstGeom>
        </p:spPr>
      </p:pic>
    </p:spTree>
    <p:extLst>
      <p:ext uri="{BB962C8B-B14F-4D97-AF65-F5344CB8AC3E}">
        <p14:creationId xmlns:p14="http://schemas.microsoft.com/office/powerpoint/2010/main" val="316319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A175-863C-4EB8-C750-379904D6F46F}"/>
              </a:ext>
            </a:extLst>
          </p:cNvPr>
          <p:cNvSpPr>
            <a:spLocks noGrp="1"/>
          </p:cNvSpPr>
          <p:nvPr>
            <p:ph type="title"/>
          </p:nvPr>
        </p:nvSpPr>
        <p:spPr/>
        <p:txBody>
          <a:bodyPr/>
          <a:lstStyle/>
          <a:p>
            <a:r>
              <a:rPr kumimoji="1" lang="en-US" altLang="zh-CN" dirty="0"/>
              <a:t>HW2</a:t>
            </a:r>
            <a:r>
              <a:rPr kumimoji="1" lang="zh-CN" altLang="en-US" dirty="0"/>
              <a:t> 时间序列分析 </a:t>
            </a:r>
          </a:p>
        </p:txBody>
      </p:sp>
      <p:sp>
        <p:nvSpPr>
          <p:cNvPr id="3" name="内容占位符 2">
            <a:extLst>
              <a:ext uri="{FF2B5EF4-FFF2-40B4-BE49-F238E27FC236}">
                <a16:creationId xmlns:a16="http://schemas.microsoft.com/office/drawing/2014/main" id="{D14FF740-452C-8147-B34D-8018954AD846}"/>
              </a:ext>
            </a:extLst>
          </p:cNvPr>
          <p:cNvSpPr>
            <a:spLocks noGrp="1"/>
          </p:cNvSpPr>
          <p:nvPr>
            <p:ph idx="1"/>
          </p:nvPr>
        </p:nvSpPr>
        <p:spPr>
          <a:xfrm>
            <a:off x="838200" y="4403947"/>
            <a:ext cx="10515600" cy="1773015"/>
          </a:xfrm>
        </p:spPr>
        <p:txBody>
          <a:bodyPr/>
          <a:lstStyle/>
          <a:p>
            <a:endParaRPr kumimoji="1" lang="zh-CN" altLang="en-US" dirty="0"/>
          </a:p>
        </p:txBody>
      </p:sp>
      <p:sp>
        <p:nvSpPr>
          <p:cNvPr id="5" name="文本框 4">
            <a:extLst>
              <a:ext uri="{FF2B5EF4-FFF2-40B4-BE49-F238E27FC236}">
                <a16:creationId xmlns:a16="http://schemas.microsoft.com/office/drawing/2014/main" id="{5D8092F2-8C33-B4D2-F04E-8FCCCBE2A86C}"/>
              </a:ext>
            </a:extLst>
          </p:cNvPr>
          <p:cNvSpPr txBox="1"/>
          <p:nvPr/>
        </p:nvSpPr>
        <p:spPr>
          <a:xfrm>
            <a:off x="5150297" y="6451777"/>
            <a:ext cx="2202847" cy="369332"/>
          </a:xfrm>
          <a:prstGeom prst="rect">
            <a:avLst/>
          </a:prstGeom>
          <a:noFill/>
        </p:spPr>
        <p:txBody>
          <a:bodyPr wrap="none" rtlCol="0">
            <a:spAutoFit/>
          </a:bodyPr>
          <a:lstStyle/>
          <a:p>
            <a:r>
              <a:rPr kumimoji="1" lang="en-US" altLang="zh-CN" dirty="0"/>
              <a:t>2000012515</a:t>
            </a:r>
            <a:r>
              <a:rPr kumimoji="1" lang="zh-CN" altLang="en-US" dirty="0"/>
              <a:t> 熊江凯</a:t>
            </a:r>
          </a:p>
        </p:txBody>
      </p:sp>
      <p:pic>
        <p:nvPicPr>
          <p:cNvPr id="6" name="图片 5">
            <a:extLst>
              <a:ext uri="{FF2B5EF4-FFF2-40B4-BE49-F238E27FC236}">
                <a16:creationId xmlns:a16="http://schemas.microsoft.com/office/drawing/2014/main" id="{7F0D7F69-7CE0-611E-5631-672C6FBCE28D}"/>
              </a:ext>
            </a:extLst>
          </p:cNvPr>
          <p:cNvPicPr>
            <a:picLocks noChangeAspect="1"/>
          </p:cNvPicPr>
          <p:nvPr/>
        </p:nvPicPr>
        <p:blipFill>
          <a:blip r:embed="rId2"/>
          <a:stretch>
            <a:fillRect/>
          </a:stretch>
        </p:blipFill>
        <p:spPr>
          <a:xfrm>
            <a:off x="490760" y="1629591"/>
            <a:ext cx="5649725" cy="4825629"/>
          </a:xfrm>
          <a:prstGeom prst="rect">
            <a:avLst/>
          </a:prstGeom>
        </p:spPr>
      </p:pic>
      <p:pic>
        <p:nvPicPr>
          <p:cNvPr id="7" name="图片 6">
            <a:extLst>
              <a:ext uri="{FF2B5EF4-FFF2-40B4-BE49-F238E27FC236}">
                <a16:creationId xmlns:a16="http://schemas.microsoft.com/office/drawing/2014/main" id="{E27110CA-FEA6-E910-0332-DF7E34EF37EB}"/>
              </a:ext>
            </a:extLst>
          </p:cNvPr>
          <p:cNvPicPr>
            <a:picLocks noChangeAspect="1"/>
          </p:cNvPicPr>
          <p:nvPr/>
        </p:nvPicPr>
        <p:blipFill>
          <a:blip r:embed="rId3"/>
          <a:stretch>
            <a:fillRect/>
          </a:stretch>
        </p:blipFill>
        <p:spPr>
          <a:xfrm>
            <a:off x="6643722" y="1629591"/>
            <a:ext cx="4408160" cy="4822186"/>
          </a:xfrm>
          <a:prstGeom prst="rect">
            <a:avLst/>
          </a:prstGeom>
        </p:spPr>
      </p:pic>
    </p:spTree>
    <p:extLst>
      <p:ext uri="{BB962C8B-B14F-4D97-AF65-F5344CB8AC3E}">
        <p14:creationId xmlns:p14="http://schemas.microsoft.com/office/powerpoint/2010/main" val="239231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C7F1C-7D23-AE70-C6C8-DC9514D106E5}"/>
              </a:ext>
            </a:extLst>
          </p:cNvPr>
          <p:cNvSpPr>
            <a:spLocks noGrp="1"/>
          </p:cNvSpPr>
          <p:nvPr>
            <p:ph type="title"/>
          </p:nvPr>
        </p:nvSpPr>
        <p:spPr>
          <a:xfrm>
            <a:off x="838200" y="145810"/>
            <a:ext cx="10515600" cy="1325563"/>
          </a:xfrm>
        </p:spPr>
        <p:txBody>
          <a:bodyPr/>
          <a:lstStyle/>
          <a:p>
            <a:r>
              <a:rPr kumimoji="1" lang="en-US" altLang="zh-CN" dirty="0"/>
              <a:t>HW2</a:t>
            </a:r>
            <a:r>
              <a:rPr kumimoji="1" lang="zh-CN" altLang="en-US" dirty="0"/>
              <a:t> 时间序列分析 </a:t>
            </a:r>
          </a:p>
        </p:txBody>
      </p:sp>
      <p:sp>
        <p:nvSpPr>
          <p:cNvPr id="3" name="内容占位符 2">
            <a:extLst>
              <a:ext uri="{FF2B5EF4-FFF2-40B4-BE49-F238E27FC236}">
                <a16:creationId xmlns:a16="http://schemas.microsoft.com/office/drawing/2014/main" id="{6D19B905-D940-4163-7110-E68E87996813}"/>
              </a:ext>
            </a:extLst>
          </p:cNvPr>
          <p:cNvSpPr>
            <a:spLocks noGrp="1"/>
          </p:cNvSpPr>
          <p:nvPr>
            <p:ph idx="1"/>
          </p:nvPr>
        </p:nvSpPr>
        <p:spPr>
          <a:xfrm>
            <a:off x="838200" y="1285104"/>
            <a:ext cx="4544403" cy="5427086"/>
          </a:xfrm>
        </p:spPr>
        <p:txBody>
          <a:bodyPr>
            <a:normAutofit lnSpcReduction="10000"/>
          </a:bodyPr>
          <a:lstStyle/>
          <a:p>
            <a:r>
              <a:rPr kumimoji="1" lang="zh-CN" altLang="en-US" sz="1800" dirty="0"/>
              <a:t>二次指数平滑，也称为霍尔特线性指数平滑</a:t>
            </a:r>
            <a:r>
              <a:rPr kumimoji="1" lang="zh-CN" altLang="en" sz="1800" dirty="0"/>
              <a:t>，</a:t>
            </a:r>
            <a:r>
              <a:rPr kumimoji="1" lang="zh-CN" altLang="en-US" sz="1800" dirty="0"/>
              <a:t>是对简单指数平滑的扩展。它不仅考虑了时间序列的水平（</a:t>
            </a:r>
            <a:r>
              <a:rPr kumimoji="1" lang="en" altLang="zh-CN" sz="1800" dirty="0"/>
              <a:t>level</a:t>
            </a:r>
            <a:r>
              <a:rPr kumimoji="1" lang="zh-CN" altLang="en" sz="1800" dirty="0"/>
              <a:t>）</a:t>
            </a:r>
            <a:r>
              <a:rPr kumimoji="1" lang="zh-CN" altLang="en-US" sz="1800" dirty="0"/>
              <a:t>成分，也考虑了趋势（</a:t>
            </a:r>
            <a:r>
              <a:rPr kumimoji="1" lang="en" altLang="zh-CN" sz="1800" dirty="0"/>
              <a:t>trend</a:t>
            </a:r>
            <a:r>
              <a:rPr kumimoji="1" lang="zh-CN" altLang="en" sz="1800" dirty="0"/>
              <a:t>）</a:t>
            </a:r>
            <a:r>
              <a:rPr kumimoji="1" lang="zh-CN" altLang="en-US" sz="1800" dirty="0"/>
              <a:t>成分。</a:t>
            </a:r>
            <a:endParaRPr kumimoji="1" lang="en-US" altLang="zh-CN" sz="1800" dirty="0"/>
          </a:p>
          <a:p>
            <a:r>
              <a:rPr kumimoji="1" lang="zh-CN" altLang="en-US" sz="1800" dirty="0"/>
              <a:t>水平（</a:t>
            </a:r>
            <a:r>
              <a:rPr kumimoji="1" lang="en" altLang="zh-CN" sz="1800" dirty="0"/>
              <a:t>Level</a:t>
            </a:r>
            <a:r>
              <a:rPr kumimoji="1" lang="zh-CN" altLang="en" sz="1800" dirty="0"/>
              <a:t>）</a:t>
            </a:r>
            <a:r>
              <a:rPr kumimoji="1" lang="zh-CN" altLang="en-US" sz="1800" dirty="0"/>
              <a:t>更新： </a:t>
            </a:r>
            <a:endParaRPr kumimoji="1" lang="en-US" altLang="zh-CN" sz="1800" dirty="0"/>
          </a:p>
          <a:p>
            <a:pPr lvl="1"/>
            <a:r>
              <a:rPr kumimoji="1" lang="zh-CN" altLang="en-US" sz="1600" dirty="0"/>
              <a:t>对于每个新的观察值，我们更新水平的估计值。新的估计值是当前观察值和前一时点水平和趋势的和之间的加权平均，权重是指数平滑因子。</a:t>
            </a:r>
          </a:p>
          <a:p>
            <a:r>
              <a:rPr kumimoji="1" lang="zh-CN" altLang="en-US" sz="1800" dirty="0"/>
              <a:t>趋势（</a:t>
            </a:r>
            <a:r>
              <a:rPr kumimoji="1" lang="en" altLang="zh-CN" sz="1800" dirty="0"/>
              <a:t>Trend</a:t>
            </a:r>
            <a:r>
              <a:rPr kumimoji="1" lang="zh-CN" altLang="en" sz="1800" dirty="0"/>
              <a:t>）</a:t>
            </a:r>
            <a:r>
              <a:rPr kumimoji="1" lang="zh-CN" altLang="en-US" sz="1800" dirty="0"/>
              <a:t>更新： </a:t>
            </a:r>
            <a:endParaRPr kumimoji="1" lang="en-US" altLang="zh-CN" sz="1800" dirty="0"/>
          </a:p>
          <a:p>
            <a:pPr lvl="1"/>
            <a:r>
              <a:rPr kumimoji="1" lang="zh-CN" altLang="en-US" sz="1600" dirty="0"/>
              <a:t>我们也会更新趋势的估计值。新的趋势是当前水平和前一时点水平的差值与前一时点趋势之间的加权平均，权重是另一个指数平滑因子。</a:t>
            </a:r>
          </a:p>
          <a:p>
            <a:r>
              <a:rPr kumimoji="1" lang="zh-CN" altLang="en-US" sz="1800" dirty="0"/>
              <a:t>这两步迭代进行，随着新的数据的产生，模型会不断地对水平和趋势进行更新。</a:t>
            </a:r>
          </a:p>
          <a:p>
            <a:r>
              <a:rPr kumimoji="1" lang="zh-CN" altLang="en-US" sz="1800" dirty="0"/>
              <a:t>简单来说，二次指数平滑就是对水平和趋势都进行了指数平滑。它试图捕捉数据的局部线性趋势，使得对于具有趋势的数据，预测能力会更好。</a:t>
            </a:r>
          </a:p>
        </p:txBody>
      </p:sp>
      <p:pic>
        <p:nvPicPr>
          <p:cNvPr id="4" name="图片 3">
            <a:extLst>
              <a:ext uri="{FF2B5EF4-FFF2-40B4-BE49-F238E27FC236}">
                <a16:creationId xmlns:a16="http://schemas.microsoft.com/office/drawing/2014/main" id="{9EBDF815-F5C7-6C35-520E-09988C3C3CDD}"/>
              </a:ext>
            </a:extLst>
          </p:cNvPr>
          <p:cNvPicPr>
            <a:picLocks noChangeAspect="1"/>
          </p:cNvPicPr>
          <p:nvPr/>
        </p:nvPicPr>
        <p:blipFill>
          <a:blip r:embed="rId2"/>
          <a:stretch>
            <a:fillRect/>
          </a:stretch>
        </p:blipFill>
        <p:spPr>
          <a:xfrm>
            <a:off x="5609650" y="0"/>
            <a:ext cx="6582350" cy="6901154"/>
          </a:xfrm>
          <a:prstGeom prst="rect">
            <a:avLst/>
          </a:prstGeom>
        </p:spPr>
      </p:pic>
      <p:sp>
        <p:nvSpPr>
          <p:cNvPr id="5" name="文本框 4">
            <a:extLst>
              <a:ext uri="{FF2B5EF4-FFF2-40B4-BE49-F238E27FC236}">
                <a16:creationId xmlns:a16="http://schemas.microsoft.com/office/drawing/2014/main" id="{8454947E-D5D8-E9C1-FB3F-5419E8079CFF}"/>
              </a:ext>
            </a:extLst>
          </p:cNvPr>
          <p:cNvSpPr txBox="1"/>
          <p:nvPr/>
        </p:nvSpPr>
        <p:spPr>
          <a:xfrm>
            <a:off x="2029816" y="6287117"/>
            <a:ext cx="2161169" cy="369332"/>
          </a:xfrm>
          <a:prstGeom prst="rect">
            <a:avLst/>
          </a:prstGeom>
          <a:noFill/>
        </p:spPr>
        <p:txBody>
          <a:bodyPr wrap="none" rtlCol="0">
            <a:spAutoFit/>
          </a:bodyPr>
          <a:lstStyle/>
          <a:p>
            <a:r>
              <a:rPr kumimoji="1" lang="en-US" altLang="zh-CN" dirty="0"/>
              <a:t>2100010860</a:t>
            </a:r>
            <a:r>
              <a:rPr kumimoji="1" lang="zh-CN" altLang="en-US" dirty="0"/>
              <a:t> 黄柏喻</a:t>
            </a:r>
          </a:p>
        </p:txBody>
      </p:sp>
    </p:spTree>
    <p:extLst>
      <p:ext uri="{BB962C8B-B14F-4D97-AF65-F5344CB8AC3E}">
        <p14:creationId xmlns:p14="http://schemas.microsoft.com/office/powerpoint/2010/main" val="342985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FB6C0-425A-1CB6-480E-E3E0B5605E3F}"/>
              </a:ext>
            </a:extLst>
          </p:cNvPr>
          <p:cNvSpPr>
            <a:spLocks noGrp="1"/>
          </p:cNvSpPr>
          <p:nvPr>
            <p:ph type="title"/>
          </p:nvPr>
        </p:nvSpPr>
        <p:spPr>
          <a:xfrm>
            <a:off x="838200" y="2766218"/>
            <a:ext cx="10515600" cy="1325563"/>
          </a:xfrm>
        </p:spPr>
        <p:txBody>
          <a:bodyPr>
            <a:normAutofit/>
          </a:bodyPr>
          <a:lstStyle/>
          <a:p>
            <a:pPr algn="ctr"/>
            <a:r>
              <a:rPr kumimoji="1" lang="zh-CN" altLang="en-US" sz="8000" dirty="0"/>
              <a:t>谢谢</a:t>
            </a:r>
          </a:p>
        </p:txBody>
      </p:sp>
    </p:spTree>
    <p:extLst>
      <p:ext uri="{BB962C8B-B14F-4D97-AF65-F5344CB8AC3E}">
        <p14:creationId xmlns:p14="http://schemas.microsoft.com/office/powerpoint/2010/main" val="234527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7DE38-DAD9-8E9B-D64C-F1A87FB311D8}"/>
              </a:ext>
            </a:extLst>
          </p:cNvPr>
          <p:cNvSpPr>
            <a:spLocks noGrp="1"/>
          </p:cNvSpPr>
          <p:nvPr>
            <p:ph type="title"/>
          </p:nvPr>
        </p:nvSpPr>
        <p:spPr/>
        <p:txBody>
          <a:bodyPr/>
          <a:lstStyle/>
          <a:p>
            <a:r>
              <a:rPr kumimoji="1" lang="zh-CN" altLang="en-US" dirty="0"/>
              <a:t>一些</a:t>
            </a:r>
            <a:r>
              <a:rPr kumimoji="1" lang="en-US" altLang="zh-CN" dirty="0"/>
              <a:t>Word2Vec</a:t>
            </a:r>
            <a:r>
              <a:rPr kumimoji="1" lang="zh-CN" altLang="en-US" dirty="0"/>
              <a:t>的注意事项</a:t>
            </a:r>
          </a:p>
        </p:txBody>
      </p:sp>
      <p:sp>
        <p:nvSpPr>
          <p:cNvPr id="3" name="内容占位符 2">
            <a:extLst>
              <a:ext uri="{FF2B5EF4-FFF2-40B4-BE49-F238E27FC236}">
                <a16:creationId xmlns:a16="http://schemas.microsoft.com/office/drawing/2014/main" id="{B1674097-FD39-B8F5-6E64-7B128C2BE8B4}"/>
              </a:ext>
            </a:extLst>
          </p:cNvPr>
          <p:cNvSpPr>
            <a:spLocks noGrp="1"/>
          </p:cNvSpPr>
          <p:nvPr>
            <p:ph idx="1"/>
          </p:nvPr>
        </p:nvSpPr>
        <p:spPr>
          <a:xfrm>
            <a:off x="838200" y="1690688"/>
            <a:ext cx="10515600" cy="5556482"/>
          </a:xfrm>
        </p:spPr>
        <p:txBody>
          <a:bodyPr>
            <a:normAutofit/>
          </a:bodyPr>
          <a:lstStyle/>
          <a:p>
            <a:r>
              <a:rPr kumimoji="1" lang="zh-CN" altLang="en-US" dirty="0"/>
              <a:t>词义多样性问题：</a:t>
            </a:r>
            <a:endParaRPr kumimoji="1" lang="en-US" altLang="zh-CN" dirty="0"/>
          </a:p>
          <a:p>
            <a:pPr lvl="1"/>
            <a:r>
              <a:rPr kumimoji="1" lang="en" altLang="zh-CN" dirty="0"/>
              <a:t>Word2Vec</a:t>
            </a:r>
            <a:r>
              <a:rPr kumimoji="1" lang="zh-CN" altLang="en-US" dirty="0"/>
              <a:t>模型为每个词分配一个固定的向量，无法处理多义词如果你的任务需要处理词义多样性，可能需要使用其他模型，如</a:t>
            </a:r>
            <a:r>
              <a:rPr kumimoji="1" lang="en" altLang="zh-CN" dirty="0"/>
              <a:t>BERT</a:t>
            </a:r>
            <a:r>
              <a:rPr kumimoji="1" lang="zh-CN" altLang="en-US" dirty="0"/>
              <a:t>或</a:t>
            </a:r>
            <a:r>
              <a:rPr kumimoji="1" lang="en" altLang="zh-CN" dirty="0" err="1"/>
              <a:t>ELMo</a:t>
            </a:r>
            <a:r>
              <a:rPr kumimoji="1" lang="zh-CN" altLang="en" dirty="0"/>
              <a:t>。</a:t>
            </a:r>
            <a:endParaRPr kumimoji="1" lang="zh-CN" altLang="en-US" dirty="0"/>
          </a:p>
          <a:p>
            <a:r>
              <a:rPr kumimoji="1" lang="zh-CN" altLang="en-US" dirty="0"/>
              <a:t>未知词处理问题：</a:t>
            </a:r>
            <a:endParaRPr kumimoji="1" lang="en-US" altLang="zh-CN" dirty="0"/>
          </a:p>
          <a:p>
            <a:pPr lvl="1"/>
            <a:r>
              <a:rPr kumimoji="1" lang="zh-CN" altLang="en-US" dirty="0"/>
              <a:t>在实际使用中，可能会遇到一些模型未见过的词。</a:t>
            </a:r>
            <a:r>
              <a:rPr kumimoji="1" lang="en-US" altLang="zh-CN" dirty="0"/>
              <a:t>Word2Vec</a:t>
            </a:r>
            <a:r>
              <a:rPr kumimoji="1" lang="zh-CN" altLang="en-US" dirty="0"/>
              <a:t>模型无法为这些词生成向量。所以一般处理为一个“未知词”向量。为了处理这种问题，可以使用子词嵌入（如</a:t>
            </a:r>
            <a:r>
              <a:rPr kumimoji="1" lang="en" altLang="zh-CN" dirty="0" err="1"/>
              <a:t>FastText</a:t>
            </a:r>
            <a:r>
              <a:rPr kumimoji="1" lang="zh-CN" altLang="en" dirty="0"/>
              <a:t>）。</a:t>
            </a:r>
            <a:r>
              <a:rPr kumimoji="1" lang="zh-CN" altLang="en-US" dirty="0"/>
              <a:t>只要它的部分（如前缀、后缀或根词）在训练数据中出现过，就可以为其生成词向量。</a:t>
            </a:r>
            <a:endParaRPr kumimoji="1" lang="en-US" altLang="zh-CN" dirty="0"/>
          </a:p>
          <a:p>
            <a:r>
              <a:rPr kumimoji="1" lang="zh-CN" altLang="en-US" dirty="0"/>
              <a:t>训练语料库质量与分布：</a:t>
            </a:r>
            <a:endParaRPr kumimoji="1" lang="en-US" altLang="zh-CN" dirty="0"/>
          </a:p>
          <a:p>
            <a:pPr lvl="1"/>
            <a:r>
              <a:rPr kumimoji="1" lang="zh-CN" altLang="en-US" dirty="0"/>
              <a:t>预训练的</a:t>
            </a:r>
            <a:r>
              <a:rPr kumimoji="1" lang="en" altLang="zh-CN" dirty="0"/>
              <a:t>Word2Vec</a:t>
            </a:r>
            <a:r>
              <a:rPr kumimoji="1" lang="zh-CN" altLang="en-US" dirty="0"/>
              <a:t>模型可能在不同的语料库上进行训练。应当选择最适合你数据和任务的预训练模型。例如，一个在医学文本上训练的模型可能不适合处理法律文本。</a:t>
            </a:r>
          </a:p>
        </p:txBody>
      </p:sp>
    </p:spTree>
    <p:extLst>
      <p:ext uri="{BB962C8B-B14F-4D97-AF65-F5344CB8AC3E}">
        <p14:creationId xmlns:p14="http://schemas.microsoft.com/office/powerpoint/2010/main" val="3126117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90646-7611-E40C-5A59-9EB53D278740}"/>
              </a:ext>
            </a:extLst>
          </p:cNvPr>
          <p:cNvSpPr>
            <a:spLocks noGrp="1"/>
          </p:cNvSpPr>
          <p:nvPr>
            <p:ph type="title"/>
          </p:nvPr>
        </p:nvSpPr>
        <p:spPr/>
        <p:txBody>
          <a:bodyPr/>
          <a:lstStyle/>
          <a:p>
            <a:r>
              <a:rPr kumimoji="1" lang="zh-CN" altLang="en-US" dirty="0"/>
              <a:t>一、</a:t>
            </a:r>
            <a:r>
              <a:rPr kumimoji="1" lang="en-US" altLang="zh-CN" dirty="0"/>
              <a:t>Word2Vec</a:t>
            </a:r>
            <a:endParaRPr kumimoji="1" lang="zh-CN" altLang="en-US" dirty="0"/>
          </a:p>
        </p:txBody>
      </p:sp>
      <p:pic>
        <p:nvPicPr>
          <p:cNvPr id="4" name="图片 3">
            <a:extLst>
              <a:ext uri="{FF2B5EF4-FFF2-40B4-BE49-F238E27FC236}">
                <a16:creationId xmlns:a16="http://schemas.microsoft.com/office/drawing/2014/main" id="{B53C56BC-780A-AAFE-B9EA-D1E01F401844}"/>
              </a:ext>
            </a:extLst>
          </p:cNvPr>
          <p:cNvPicPr>
            <a:picLocks noChangeAspect="1"/>
          </p:cNvPicPr>
          <p:nvPr/>
        </p:nvPicPr>
        <p:blipFill>
          <a:blip r:embed="rId2"/>
          <a:stretch>
            <a:fillRect/>
          </a:stretch>
        </p:blipFill>
        <p:spPr>
          <a:xfrm>
            <a:off x="2908300" y="1690688"/>
            <a:ext cx="6375400" cy="2451100"/>
          </a:xfrm>
          <a:prstGeom prst="rect">
            <a:avLst/>
          </a:prstGeom>
        </p:spPr>
      </p:pic>
      <p:pic>
        <p:nvPicPr>
          <p:cNvPr id="5" name="图片 4">
            <a:extLst>
              <a:ext uri="{FF2B5EF4-FFF2-40B4-BE49-F238E27FC236}">
                <a16:creationId xmlns:a16="http://schemas.microsoft.com/office/drawing/2014/main" id="{E6C7F75D-921A-9DC7-7A59-F27A7C1BB296}"/>
              </a:ext>
            </a:extLst>
          </p:cNvPr>
          <p:cNvPicPr>
            <a:picLocks noChangeAspect="1"/>
          </p:cNvPicPr>
          <p:nvPr/>
        </p:nvPicPr>
        <p:blipFill>
          <a:blip r:embed="rId3"/>
          <a:stretch>
            <a:fillRect/>
          </a:stretch>
        </p:blipFill>
        <p:spPr>
          <a:xfrm>
            <a:off x="2209800" y="4483093"/>
            <a:ext cx="7772400" cy="1968515"/>
          </a:xfrm>
          <a:prstGeom prst="rect">
            <a:avLst/>
          </a:prstGeom>
        </p:spPr>
      </p:pic>
    </p:spTree>
    <p:extLst>
      <p:ext uri="{BB962C8B-B14F-4D97-AF65-F5344CB8AC3E}">
        <p14:creationId xmlns:p14="http://schemas.microsoft.com/office/powerpoint/2010/main" val="1650549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90646-7611-E40C-5A59-9EB53D278740}"/>
              </a:ext>
            </a:extLst>
          </p:cNvPr>
          <p:cNvSpPr>
            <a:spLocks noGrp="1"/>
          </p:cNvSpPr>
          <p:nvPr>
            <p:ph type="title"/>
          </p:nvPr>
        </p:nvSpPr>
        <p:spPr/>
        <p:txBody>
          <a:bodyPr/>
          <a:lstStyle/>
          <a:p>
            <a:r>
              <a:rPr kumimoji="1" lang="zh-CN" altLang="en-US" dirty="0"/>
              <a:t>一、</a:t>
            </a:r>
            <a:r>
              <a:rPr kumimoji="1" lang="en-US" altLang="zh-CN" dirty="0"/>
              <a:t>Word2Vec</a:t>
            </a:r>
            <a:endParaRPr kumimoji="1" lang="zh-CN" altLang="en-US" dirty="0"/>
          </a:p>
        </p:txBody>
      </p:sp>
      <p:pic>
        <p:nvPicPr>
          <p:cNvPr id="3" name="图片 2">
            <a:extLst>
              <a:ext uri="{FF2B5EF4-FFF2-40B4-BE49-F238E27FC236}">
                <a16:creationId xmlns:a16="http://schemas.microsoft.com/office/drawing/2014/main" id="{D9A59B09-890E-F13B-05CA-BC0E51745C73}"/>
              </a:ext>
            </a:extLst>
          </p:cNvPr>
          <p:cNvPicPr>
            <a:picLocks noChangeAspect="1"/>
          </p:cNvPicPr>
          <p:nvPr/>
        </p:nvPicPr>
        <p:blipFill>
          <a:blip r:embed="rId2"/>
          <a:stretch>
            <a:fillRect/>
          </a:stretch>
        </p:blipFill>
        <p:spPr>
          <a:xfrm>
            <a:off x="79211" y="1690688"/>
            <a:ext cx="12033578" cy="1229006"/>
          </a:xfrm>
          <a:prstGeom prst="rect">
            <a:avLst/>
          </a:prstGeom>
        </p:spPr>
      </p:pic>
      <p:pic>
        <p:nvPicPr>
          <p:cNvPr id="7" name="图片 6">
            <a:extLst>
              <a:ext uri="{FF2B5EF4-FFF2-40B4-BE49-F238E27FC236}">
                <a16:creationId xmlns:a16="http://schemas.microsoft.com/office/drawing/2014/main" id="{876C703E-BCA3-AB88-3754-8351497BAA02}"/>
              </a:ext>
            </a:extLst>
          </p:cNvPr>
          <p:cNvPicPr>
            <a:picLocks noChangeAspect="1"/>
          </p:cNvPicPr>
          <p:nvPr/>
        </p:nvPicPr>
        <p:blipFill>
          <a:blip r:embed="rId3"/>
          <a:stretch>
            <a:fillRect/>
          </a:stretch>
        </p:blipFill>
        <p:spPr>
          <a:xfrm>
            <a:off x="838199" y="3588493"/>
            <a:ext cx="10163471" cy="2096027"/>
          </a:xfrm>
          <a:prstGeom prst="rect">
            <a:avLst/>
          </a:prstGeom>
        </p:spPr>
      </p:pic>
    </p:spTree>
    <p:extLst>
      <p:ext uri="{BB962C8B-B14F-4D97-AF65-F5344CB8AC3E}">
        <p14:creationId xmlns:p14="http://schemas.microsoft.com/office/powerpoint/2010/main" val="278287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90646-7611-E40C-5A59-9EB53D278740}"/>
              </a:ext>
            </a:extLst>
          </p:cNvPr>
          <p:cNvSpPr>
            <a:spLocks noGrp="1"/>
          </p:cNvSpPr>
          <p:nvPr>
            <p:ph type="title"/>
          </p:nvPr>
        </p:nvSpPr>
        <p:spPr/>
        <p:txBody>
          <a:bodyPr/>
          <a:lstStyle/>
          <a:p>
            <a:r>
              <a:rPr kumimoji="1" lang="zh-CN" altLang="en-US" dirty="0"/>
              <a:t>一、</a:t>
            </a:r>
            <a:r>
              <a:rPr kumimoji="1" lang="en-US" altLang="zh-CN" dirty="0"/>
              <a:t>Word2Vec</a:t>
            </a:r>
            <a:endParaRPr kumimoji="1" lang="zh-CN" altLang="en-US" dirty="0"/>
          </a:p>
        </p:txBody>
      </p:sp>
      <p:pic>
        <p:nvPicPr>
          <p:cNvPr id="3" name="图片 2">
            <a:extLst>
              <a:ext uri="{FF2B5EF4-FFF2-40B4-BE49-F238E27FC236}">
                <a16:creationId xmlns:a16="http://schemas.microsoft.com/office/drawing/2014/main" id="{5C28B534-411A-31E3-35B2-2FC9DA708095}"/>
              </a:ext>
            </a:extLst>
          </p:cNvPr>
          <p:cNvPicPr>
            <a:picLocks noChangeAspect="1"/>
          </p:cNvPicPr>
          <p:nvPr/>
        </p:nvPicPr>
        <p:blipFill>
          <a:blip r:embed="rId2"/>
          <a:stretch>
            <a:fillRect/>
          </a:stretch>
        </p:blipFill>
        <p:spPr>
          <a:xfrm>
            <a:off x="2209800" y="1547786"/>
            <a:ext cx="7772400" cy="2421308"/>
          </a:xfrm>
          <a:prstGeom prst="rect">
            <a:avLst/>
          </a:prstGeom>
        </p:spPr>
      </p:pic>
      <p:pic>
        <p:nvPicPr>
          <p:cNvPr id="6" name="图片 5">
            <a:extLst>
              <a:ext uri="{FF2B5EF4-FFF2-40B4-BE49-F238E27FC236}">
                <a16:creationId xmlns:a16="http://schemas.microsoft.com/office/drawing/2014/main" id="{9828CA85-E58C-6163-090D-E0207F56E3C1}"/>
              </a:ext>
            </a:extLst>
          </p:cNvPr>
          <p:cNvPicPr>
            <a:picLocks noChangeAspect="1"/>
          </p:cNvPicPr>
          <p:nvPr/>
        </p:nvPicPr>
        <p:blipFill>
          <a:blip r:embed="rId3"/>
          <a:stretch>
            <a:fillRect/>
          </a:stretch>
        </p:blipFill>
        <p:spPr>
          <a:xfrm>
            <a:off x="2209800" y="4259154"/>
            <a:ext cx="7772400" cy="1541362"/>
          </a:xfrm>
          <a:prstGeom prst="rect">
            <a:avLst/>
          </a:prstGeom>
        </p:spPr>
      </p:pic>
    </p:spTree>
    <p:extLst>
      <p:ext uri="{BB962C8B-B14F-4D97-AF65-F5344CB8AC3E}">
        <p14:creationId xmlns:p14="http://schemas.microsoft.com/office/powerpoint/2010/main" val="315197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90646-7611-E40C-5A59-9EB53D278740}"/>
              </a:ext>
            </a:extLst>
          </p:cNvPr>
          <p:cNvSpPr>
            <a:spLocks noGrp="1"/>
          </p:cNvSpPr>
          <p:nvPr>
            <p:ph type="title"/>
          </p:nvPr>
        </p:nvSpPr>
        <p:spPr/>
        <p:txBody>
          <a:bodyPr/>
          <a:lstStyle/>
          <a:p>
            <a:r>
              <a:rPr kumimoji="1" lang="zh-CN" altLang="en-US" dirty="0"/>
              <a:t>一、</a:t>
            </a:r>
            <a:r>
              <a:rPr kumimoji="1" lang="en-US" altLang="zh-CN" dirty="0"/>
              <a:t>Word2Vec</a:t>
            </a:r>
            <a:endParaRPr kumimoji="1" lang="zh-CN" altLang="en-US" dirty="0"/>
          </a:p>
        </p:txBody>
      </p:sp>
      <p:pic>
        <p:nvPicPr>
          <p:cNvPr id="3" name="图片 2">
            <a:extLst>
              <a:ext uri="{FF2B5EF4-FFF2-40B4-BE49-F238E27FC236}">
                <a16:creationId xmlns:a16="http://schemas.microsoft.com/office/drawing/2014/main" id="{7E509C20-BE4C-815F-A7BF-96430FCD54C7}"/>
              </a:ext>
            </a:extLst>
          </p:cNvPr>
          <p:cNvPicPr>
            <a:picLocks noChangeAspect="1"/>
          </p:cNvPicPr>
          <p:nvPr/>
        </p:nvPicPr>
        <p:blipFill>
          <a:blip r:embed="rId2"/>
          <a:stretch>
            <a:fillRect/>
          </a:stretch>
        </p:blipFill>
        <p:spPr>
          <a:xfrm>
            <a:off x="563880" y="1690688"/>
            <a:ext cx="11342800" cy="854392"/>
          </a:xfrm>
          <a:prstGeom prst="rect">
            <a:avLst/>
          </a:prstGeom>
        </p:spPr>
      </p:pic>
      <p:pic>
        <p:nvPicPr>
          <p:cNvPr id="6" name="图片 5">
            <a:extLst>
              <a:ext uri="{FF2B5EF4-FFF2-40B4-BE49-F238E27FC236}">
                <a16:creationId xmlns:a16="http://schemas.microsoft.com/office/drawing/2014/main" id="{8DFA9062-E21E-BEA1-6EF7-38F6BD33504B}"/>
              </a:ext>
            </a:extLst>
          </p:cNvPr>
          <p:cNvPicPr>
            <a:picLocks noChangeAspect="1"/>
          </p:cNvPicPr>
          <p:nvPr/>
        </p:nvPicPr>
        <p:blipFill>
          <a:blip r:embed="rId3"/>
          <a:stretch>
            <a:fillRect/>
          </a:stretch>
        </p:blipFill>
        <p:spPr>
          <a:xfrm>
            <a:off x="947000" y="2545080"/>
            <a:ext cx="10576560" cy="4194864"/>
          </a:xfrm>
          <a:prstGeom prst="rect">
            <a:avLst/>
          </a:prstGeom>
        </p:spPr>
      </p:pic>
    </p:spTree>
    <p:extLst>
      <p:ext uri="{BB962C8B-B14F-4D97-AF65-F5344CB8AC3E}">
        <p14:creationId xmlns:p14="http://schemas.microsoft.com/office/powerpoint/2010/main" val="225360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A175-863C-4EB8-C750-379904D6F46F}"/>
              </a:ext>
            </a:extLst>
          </p:cNvPr>
          <p:cNvSpPr>
            <a:spLocks noGrp="1"/>
          </p:cNvSpPr>
          <p:nvPr>
            <p:ph type="title"/>
          </p:nvPr>
        </p:nvSpPr>
        <p:spPr/>
        <p:txBody>
          <a:bodyPr/>
          <a:lstStyle/>
          <a:p>
            <a:r>
              <a:rPr kumimoji="1" lang="en-US" altLang="zh-CN" dirty="0"/>
              <a:t>HW2</a:t>
            </a:r>
            <a:r>
              <a:rPr kumimoji="1" lang="zh-CN" altLang="en-US" dirty="0"/>
              <a:t> 时间序列分析 </a:t>
            </a:r>
          </a:p>
        </p:txBody>
      </p:sp>
      <p:pic>
        <p:nvPicPr>
          <p:cNvPr id="4" name="图片 3">
            <a:extLst>
              <a:ext uri="{FF2B5EF4-FFF2-40B4-BE49-F238E27FC236}">
                <a16:creationId xmlns:a16="http://schemas.microsoft.com/office/drawing/2014/main" id="{A12FB1FD-28E5-A472-B87B-E04CC55317E7}"/>
              </a:ext>
            </a:extLst>
          </p:cNvPr>
          <p:cNvPicPr>
            <a:picLocks noChangeAspect="1"/>
          </p:cNvPicPr>
          <p:nvPr/>
        </p:nvPicPr>
        <p:blipFill>
          <a:blip r:embed="rId2"/>
          <a:stretch>
            <a:fillRect/>
          </a:stretch>
        </p:blipFill>
        <p:spPr>
          <a:xfrm>
            <a:off x="2209800" y="1690688"/>
            <a:ext cx="7772400" cy="1342937"/>
          </a:xfrm>
          <a:prstGeom prst="rect">
            <a:avLst/>
          </a:prstGeom>
        </p:spPr>
      </p:pic>
      <p:pic>
        <p:nvPicPr>
          <p:cNvPr id="5" name="图片 4">
            <a:extLst>
              <a:ext uri="{FF2B5EF4-FFF2-40B4-BE49-F238E27FC236}">
                <a16:creationId xmlns:a16="http://schemas.microsoft.com/office/drawing/2014/main" id="{262CD925-182B-FF80-3335-E5F3321313FE}"/>
              </a:ext>
            </a:extLst>
          </p:cNvPr>
          <p:cNvPicPr>
            <a:picLocks noChangeAspect="1"/>
          </p:cNvPicPr>
          <p:nvPr/>
        </p:nvPicPr>
        <p:blipFill>
          <a:blip r:embed="rId3"/>
          <a:stretch>
            <a:fillRect/>
          </a:stretch>
        </p:blipFill>
        <p:spPr>
          <a:xfrm>
            <a:off x="348152" y="3364744"/>
            <a:ext cx="4914179" cy="2800258"/>
          </a:xfrm>
          <a:prstGeom prst="rect">
            <a:avLst/>
          </a:prstGeom>
        </p:spPr>
      </p:pic>
      <p:pic>
        <p:nvPicPr>
          <p:cNvPr id="8" name="图片 7">
            <a:extLst>
              <a:ext uri="{FF2B5EF4-FFF2-40B4-BE49-F238E27FC236}">
                <a16:creationId xmlns:a16="http://schemas.microsoft.com/office/drawing/2014/main" id="{7AB1D38D-C48D-B67F-524B-183E1A0477C1}"/>
              </a:ext>
            </a:extLst>
          </p:cNvPr>
          <p:cNvPicPr>
            <a:picLocks noChangeAspect="1"/>
          </p:cNvPicPr>
          <p:nvPr/>
        </p:nvPicPr>
        <p:blipFill>
          <a:blip r:embed="rId4"/>
          <a:stretch>
            <a:fillRect/>
          </a:stretch>
        </p:blipFill>
        <p:spPr>
          <a:xfrm>
            <a:off x="5453449" y="3147624"/>
            <a:ext cx="6738551" cy="3455519"/>
          </a:xfrm>
          <a:prstGeom prst="rect">
            <a:avLst/>
          </a:prstGeom>
        </p:spPr>
      </p:pic>
    </p:spTree>
    <p:extLst>
      <p:ext uri="{BB962C8B-B14F-4D97-AF65-F5344CB8AC3E}">
        <p14:creationId xmlns:p14="http://schemas.microsoft.com/office/powerpoint/2010/main" val="4198111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A175-863C-4EB8-C750-379904D6F46F}"/>
              </a:ext>
            </a:extLst>
          </p:cNvPr>
          <p:cNvSpPr>
            <a:spLocks noGrp="1"/>
          </p:cNvSpPr>
          <p:nvPr>
            <p:ph type="title"/>
          </p:nvPr>
        </p:nvSpPr>
        <p:spPr/>
        <p:txBody>
          <a:bodyPr/>
          <a:lstStyle/>
          <a:p>
            <a:r>
              <a:rPr kumimoji="1" lang="en-US" altLang="zh-CN" dirty="0"/>
              <a:t>HW2</a:t>
            </a:r>
            <a:r>
              <a:rPr kumimoji="1" lang="zh-CN" altLang="en-US" dirty="0"/>
              <a:t> 时间序列分析 </a:t>
            </a:r>
          </a:p>
        </p:txBody>
      </p:sp>
      <p:pic>
        <p:nvPicPr>
          <p:cNvPr id="4" name="图片 3">
            <a:extLst>
              <a:ext uri="{FF2B5EF4-FFF2-40B4-BE49-F238E27FC236}">
                <a16:creationId xmlns:a16="http://schemas.microsoft.com/office/drawing/2014/main" id="{94312C7C-104A-958F-2178-717990799D25}"/>
              </a:ext>
            </a:extLst>
          </p:cNvPr>
          <p:cNvPicPr>
            <a:picLocks noChangeAspect="1"/>
          </p:cNvPicPr>
          <p:nvPr/>
        </p:nvPicPr>
        <p:blipFill>
          <a:blip r:embed="rId2"/>
          <a:stretch>
            <a:fillRect/>
          </a:stretch>
        </p:blipFill>
        <p:spPr>
          <a:xfrm>
            <a:off x="838199" y="1690688"/>
            <a:ext cx="10618101" cy="844918"/>
          </a:xfrm>
          <a:prstGeom prst="rect">
            <a:avLst/>
          </a:prstGeom>
        </p:spPr>
      </p:pic>
      <p:pic>
        <p:nvPicPr>
          <p:cNvPr id="5" name="图片 4">
            <a:extLst>
              <a:ext uri="{FF2B5EF4-FFF2-40B4-BE49-F238E27FC236}">
                <a16:creationId xmlns:a16="http://schemas.microsoft.com/office/drawing/2014/main" id="{72ADC27E-9151-582F-47A9-F5F7E6DC25FF}"/>
              </a:ext>
            </a:extLst>
          </p:cNvPr>
          <p:cNvPicPr>
            <a:picLocks noChangeAspect="1"/>
          </p:cNvPicPr>
          <p:nvPr/>
        </p:nvPicPr>
        <p:blipFill>
          <a:blip r:embed="rId3"/>
          <a:stretch>
            <a:fillRect/>
          </a:stretch>
        </p:blipFill>
        <p:spPr>
          <a:xfrm>
            <a:off x="838199" y="2797570"/>
            <a:ext cx="4961518" cy="3848450"/>
          </a:xfrm>
          <a:prstGeom prst="rect">
            <a:avLst/>
          </a:prstGeom>
        </p:spPr>
      </p:pic>
      <p:pic>
        <p:nvPicPr>
          <p:cNvPr id="7" name="图片 6">
            <a:extLst>
              <a:ext uri="{FF2B5EF4-FFF2-40B4-BE49-F238E27FC236}">
                <a16:creationId xmlns:a16="http://schemas.microsoft.com/office/drawing/2014/main" id="{F70A3937-74F3-539B-B8CA-CF9894036F33}"/>
              </a:ext>
            </a:extLst>
          </p:cNvPr>
          <p:cNvPicPr>
            <a:picLocks noChangeAspect="1"/>
          </p:cNvPicPr>
          <p:nvPr/>
        </p:nvPicPr>
        <p:blipFill>
          <a:blip r:embed="rId4"/>
          <a:stretch>
            <a:fillRect/>
          </a:stretch>
        </p:blipFill>
        <p:spPr>
          <a:xfrm>
            <a:off x="5916414" y="2797570"/>
            <a:ext cx="5539885" cy="722211"/>
          </a:xfrm>
          <a:prstGeom prst="rect">
            <a:avLst/>
          </a:prstGeom>
        </p:spPr>
      </p:pic>
      <p:pic>
        <p:nvPicPr>
          <p:cNvPr id="8" name="图片 7">
            <a:extLst>
              <a:ext uri="{FF2B5EF4-FFF2-40B4-BE49-F238E27FC236}">
                <a16:creationId xmlns:a16="http://schemas.microsoft.com/office/drawing/2014/main" id="{2814E12C-DF8A-523B-1C1F-5543DA47AC20}"/>
              </a:ext>
            </a:extLst>
          </p:cNvPr>
          <p:cNvPicPr>
            <a:picLocks noChangeAspect="1"/>
          </p:cNvPicPr>
          <p:nvPr/>
        </p:nvPicPr>
        <p:blipFill>
          <a:blip r:embed="rId5"/>
          <a:stretch>
            <a:fillRect/>
          </a:stretch>
        </p:blipFill>
        <p:spPr>
          <a:xfrm>
            <a:off x="6595113" y="3591084"/>
            <a:ext cx="4182485" cy="3054936"/>
          </a:xfrm>
          <a:prstGeom prst="rect">
            <a:avLst/>
          </a:prstGeom>
        </p:spPr>
      </p:pic>
    </p:spTree>
    <p:extLst>
      <p:ext uri="{BB962C8B-B14F-4D97-AF65-F5344CB8AC3E}">
        <p14:creationId xmlns:p14="http://schemas.microsoft.com/office/powerpoint/2010/main" val="371265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FA175-863C-4EB8-C750-379904D6F46F}"/>
              </a:ext>
            </a:extLst>
          </p:cNvPr>
          <p:cNvSpPr>
            <a:spLocks noGrp="1"/>
          </p:cNvSpPr>
          <p:nvPr>
            <p:ph type="title"/>
          </p:nvPr>
        </p:nvSpPr>
        <p:spPr/>
        <p:txBody>
          <a:bodyPr/>
          <a:lstStyle/>
          <a:p>
            <a:r>
              <a:rPr kumimoji="1" lang="zh-CN" altLang="en-US" dirty="0"/>
              <a:t>加法分解时周期的确定</a:t>
            </a:r>
          </a:p>
        </p:txBody>
      </p:sp>
      <p:sp>
        <p:nvSpPr>
          <p:cNvPr id="3" name="内容占位符 2">
            <a:extLst>
              <a:ext uri="{FF2B5EF4-FFF2-40B4-BE49-F238E27FC236}">
                <a16:creationId xmlns:a16="http://schemas.microsoft.com/office/drawing/2014/main" id="{D14FF740-452C-8147-B34D-8018954AD846}"/>
              </a:ext>
            </a:extLst>
          </p:cNvPr>
          <p:cNvSpPr>
            <a:spLocks noGrp="1"/>
          </p:cNvSpPr>
          <p:nvPr>
            <p:ph idx="1"/>
          </p:nvPr>
        </p:nvSpPr>
        <p:spPr>
          <a:xfrm>
            <a:off x="769002" y="1504348"/>
            <a:ext cx="10515600" cy="5588430"/>
          </a:xfrm>
        </p:spPr>
        <p:txBody>
          <a:bodyPr>
            <a:normAutofit/>
          </a:bodyPr>
          <a:lstStyle/>
          <a:p>
            <a:pPr marL="0" indent="0">
              <a:buNone/>
            </a:pPr>
            <a:r>
              <a:rPr kumimoji="1" lang="zh-CN" altLang="en-US" sz="2400" dirty="0"/>
              <a:t>通常取决于数据是如何收集的。以下是一些常见的周期设置：</a:t>
            </a:r>
          </a:p>
          <a:p>
            <a:r>
              <a:rPr kumimoji="1" lang="zh-CN" altLang="en-US" sz="2400" dirty="0"/>
              <a:t>季度数据：</a:t>
            </a:r>
            <a:endParaRPr kumimoji="1" lang="en-US" altLang="zh-CN" sz="2400" dirty="0"/>
          </a:p>
          <a:p>
            <a:pPr lvl="1"/>
            <a:r>
              <a:rPr kumimoji="1" lang="zh-CN" altLang="en-US" sz="2000" dirty="0"/>
              <a:t>如果数据是每季度收集一次的（例如，季度</a:t>
            </a:r>
            <a:r>
              <a:rPr kumimoji="1" lang="en" altLang="zh-CN" sz="2000" dirty="0"/>
              <a:t>GDP</a:t>
            </a:r>
            <a:r>
              <a:rPr kumimoji="1" lang="zh-CN" altLang="en" sz="2000" dirty="0"/>
              <a:t>），</a:t>
            </a:r>
            <a:r>
              <a:rPr kumimoji="1" lang="zh-CN" altLang="en-US" sz="2000" dirty="0"/>
              <a:t>那么周期可以设置为</a:t>
            </a:r>
            <a:r>
              <a:rPr kumimoji="1" lang="en-US" altLang="zh-CN" sz="2000" dirty="0"/>
              <a:t>4</a:t>
            </a:r>
            <a:r>
              <a:rPr kumimoji="1" lang="zh-CN" altLang="en-US" sz="2000" dirty="0"/>
              <a:t>，因为一年有</a:t>
            </a:r>
            <a:r>
              <a:rPr kumimoji="1" lang="en-US" altLang="zh-CN" sz="2000" dirty="0"/>
              <a:t>4</a:t>
            </a:r>
            <a:r>
              <a:rPr kumimoji="1" lang="zh-CN" altLang="en-US" sz="2000" dirty="0"/>
              <a:t>个季度。</a:t>
            </a:r>
          </a:p>
          <a:p>
            <a:r>
              <a:rPr kumimoji="1" lang="zh-CN" altLang="en-US" sz="2400" dirty="0"/>
              <a:t>月度数据：</a:t>
            </a:r>
            <a:endParaRPr kumimoji="1" lang="en-US" altLang="zh-CN" sz="2400" dirty="0"/>
          </a:p>
          <a:p>
            <a:pPr lvl="1"/>
            <a:r>
              <a:rPr kumimoji="1" lang="zh-CN" altLang="en-US" sz="2000" dirty="0"/>
              <a:t>如果数据是每月收集一次的（例如，每月的失业率），那么周期可以设置为</a:t>
            </a:r>
            <a:r>
              <a:rPr kumimoji="1" lang="en-US" altLang="zh-CN" sz="2000" dirty="0"/>
              <a:t>12</a:t>
            </a:r>
            <a:r>
              <a:rPr kumimoji="1" lang="zh-CN" altLang="en-US" sz="2000" dirty="0"/>
              <a:t>，因为一年有</a:t>
            </a:r>
            <a:r>
              <a:rPr kumimoji="1" lang="en-US" altLang="zh-CN" sz="2000" dirty="0"/>
              <a:t>12</a:t>
            </a:r>
            <a:r>
              <a:rPr kumimoji="1" lang="zh-CN" altLang="en-US" sz="2000" dirty="0"/>
              <a:t>个月。</a:t>
            </a:r>
          </a:p>
          <a:p>
            <a:r>
              <a:rPr kumimoji="1" lang="zh-CN" altLang="en-US" sz="2400" dirty="0"/>
              <a:t>周数据： </a:t>
            </a:r>
            <a:endParaRPr kumimoji="1" lang="en-US" altLang="zh-CN" sz="2400" dirty="0"/>
          </a:p>
          <a:p>
            <a:pPr lvl="1"/>
            <a:r>
              <a:rPr kumimoji="1" lang="zh-CN" altLang="en-US" sz="2000" dirty="0"/>
              <a:t>如果数据是每周收集一次的，那么周期可以设置为</a:t>
            </a:r>
            <a:r>
              <a:rPr kumimoji="1" lang="en-US" altLang="zh-CN" sz="2000" dirty="0"/>
              <a:t>52</a:t>
            </a:r>
            <a:r>
              <a:rPr kumimoji="1" lang="zh-CN" altLang="en-US" sz="2000" dirty="0"/>
              <a:t>（或者其他值，取决于你如何定义一年的周数）。</a:t>
            </a:r>
          </a:p>
          <a:p>
            <a:r>
              <a:rPr kumimoji="1" lang="zh-CN" altLang="en-US" sz="2400" dirty="0"/>
              <a:t>日数据： </a:t>
            </a:r>
            <a:endParaRPr kumimoji="1" lang="en-US" altLang="zh-CN" sz="2400" dirty="0"/>
          </a:p>
          <a:p>
            <a:pPr lvl="1"/>
            <a:r>
              <a:rPr kumimoji="1" lang="zh-CN" altLang="en-US" sz="2000" dirty="0"/>
              <a:t>对于日数据，周期的设置可能更加复杂，因为可能存在一周</a:t>
            </a:r>
            <a:r>
              <a:rPr kumimoji="1" lang="en-US" altLang="zh-CN" sz="2000" dirty="0"/>
              <a:t>7</a:t>
            </a:r>
            <a:r>
              <a:rPr kumimoji="1" lang="zh-CN" altLang="en-US" sz="2000" dirty="0"/>
              <a:t>天的周期，也可能存在一年</a:t>
            </a:r>
            <a:r>
              <a:rPr kumimoji="1" lang="en-US" altLang="zh-CN" sz="2000" dirty="0"/>
              <a:t>365</a:t>
            </a:r>
            <a:r>
              <a:rPr kumimoji="1" lang="zh-CN" altLang="en-US" sz="2000" dirty="0"/>
              <a:t>天（或</a:t>
            </a:r>
            <a:r>
              <a:rPr kumimoji="1" lang="en-US" altLang="zh-CN" sz="2000" dirty="0"/>
              <a:t>366</a:t>
            </a:r>
            <a:r>
              <a:rPr kumimoji="1" lang="zh-CN" altLang="en-US" sz="2000" dirty="0"/>
              <a:t>天）的周期，具体取决于你的数据和任务。</a:t>
            </a:r>
          </a:p>
          <a:p>
            <a:r>
              <a:rPr kumimoji="1" lang="zh-CN" altLang="en-US" sz="2400" dirty="0"/>
              <a:t>可以使用自相关函数（</a:t>
            </a:r>
            <a:r>
              <a:rPr kumimoji="1" lang="en" altLang="zh-CN" sz="2400" dirty="0"/>
              <a:t>ACF</a:t>
            </a:r>
            <a:r>
              <a:rPr kumimoji="1" lang="zh-CN" altLang="en" sz="2400" dirty="0"/>
              <a:t>）</a:t>
            </a:r>
            <a:r>
              <a:rPr kumimoji="1" lang="zh-CN" altLang="en-US" sz="2400" dirty="0"/>
              <a:t>确定周期</a:t>
            </a:r>
          </a:p>
        </p:txBody>
      </p:sp>
    </p:spTree>
    <p:extLst>
      <p:ext uri="{BB962C8B-B14F-4D97-AF65-F5344CB8AC3E}">
        <p14:creationId xmlns:p14="http://schemas.microsoft.com/office/powerpoint/2010/main" val="41610965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723</Words>
  <Application>Microsoft Macintosh PowerPoint</Application>
  <PresentationFormat>宽屏</PresentationFormat>
  <Paragraphs>44</Paragraphs>
  <Slides>13</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等线 Light</vt:lpstr>
      <vt:lpstr>Söhne</vt:lpstr>
      <vt:lpstr>Arial</vt:lpstr>
      <vt:lpstr>Office 主题​​</vt:lpstr>
      <vt:lpstr>第17次作业讲评</vt:lpstr>
      <vt:lpstr>一些Word2Vec的注意事项</vt:lpstr>
      <vt:lpstr>一、Word2Vec</vt:lpstr>
      <vt:lpstr>一、Word2Vec</vt:lpstr>
      <vt:lpstr>一、Word2Vec</vt:lpstr>
      <vt:lpstr>一、Word2Vec</vt:lpstr>
      <vt:lpstr>HW2 时间序列分析 </vt:lpstr>
      <vt:lpstr>HW2 时间序列分析 </vt:lpstr>
      <vt:lpstr>加法分解时周期的确定</vt:lpstr>
      <vt:lpstr>HW2 时间序列分析 </vt:lpstr>
      <vt:lpstr>HW2 时间序列分析 </vt:lpstr>
      <vt:lpstr>HW2 时间序列分析 </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第17次作业讲评</dc:title>
  <dc:creator>YangLiming</dc:creator>
  <cp:lastModifiedBy>YangLiming</cp:lastModifiedBy>
  <cp:revision>29</cp:revision>
  <dcterms:created xsi:type="dcterms:W3CDTF">2023-05-14T12:42:48Z</dcterms:created>
  <dcterms:modified xsi:type="dcterms:W3CDTF">2023-05-14T16:02:05Z</dcterms:modified>
</cp:coreProperties>
</file>